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96" r:id="rId3"/>
    <p:sldId id="297" r:id="rId4"/>
    <p:sldId id="268" r:id="rId5"/>
    <p:sldId id="257" r:id="rId6"/>
    <p:sldId id="258" r:id="rId7"/>
    <p:sldId id="269" r:id="rId8"/>
    <p:sldId id="259" r:id="rId9"/>
    <p:sldId id="263" r:id="rId10"/>
    <p:sldId id="264" r:id="rId11"/>
    <p:sldId id="271" r:id="rId12"/>
    <p:sldId id="289" r:id="rId13"/>
    <p:sldId id="273" r:id="rId14"/>
    <p:sldId id="274" r:id="rId15"/>
    <p:sldId id="279" r:id="rId16"/>
    <p:sldId id="290" r:id="rId17"/>
    <p:sldId id="275" r:id="rId18"/>
    <p:sldId id="294" r:id="rId19"/>
    <p:sldId id="284" r:id="rId20"/>
    <p:sldId id="285" r:id="rId21"/>
    <p:sldId id="286" r:id="rId22"/>
    <p:sldId id="287" r:id="rId23"/>
    <p:sldId id="281" r:id="rId24"/>
    <p:sldId id="267" r:id="rId25"/>
    <p:sldId id="282" r:id="rId26"/>
    <p:sldId id="288" r:id="rId27"/>
    <p:sldId id="266" r:id="rId28"/>
    <p:sldId id="262" r:id="rId29"/>
    <p:sldId id="272" r:id="rId30"/>
    <p:sldId id="270" r:id="rId31"/>
    <p:sldId id="292" r:id="rId32"/>
    <p:sldId id="278" r:id="rId33"/>
    <p:sldId id="283" r:id="rId34"/>
    <p:sldId id="291" r:id="rId35"/>
    <p:sldId id="280" r:id="rId36"/>
    <p:sldId id="293" r:id="rId37"/>
    <p:sldId id="29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A4C-9D84-4972-8346-E06A9F366AFA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AE9D-C415-49DB-829D-702675441B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A4C-9D84-4972-8346-E06A9F366AFA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AE9D-C415-49DB-829D-702675441B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A4C-9D84-4972-8346-E06A9F366AFA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AE9D-C415-49DB-829D-702675441B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A4C-9D84-4972-8346-E06A9F366AFA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AE9D-C415-49DB-829D-702675441B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A4C-9D84-4972-8346-E06A9F366AFA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AE9D-C415-49DB-829D-702675441B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A4C-9D84-4972-8346-E06A9F366AFA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AE9D-C415-49DB-829D-702675441B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A4C-9D84-4972-8346-E06A9F366AFA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AE9D-C415-49DB-829D-702675441B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A4C-9D84-4972-8346-E06A9F366AFA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AE9D-C415-49DB-829D-702675441B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A4C-9D84-4972-8346-E06A9F366AFA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AE9D-C415-49DB-829D-702675441B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A4C-9D84-4972-8346-E06A9F366AFA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AE9D-C415-49DB-829D-702675441B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A4C-9D84-4972-8346-E06A9F366AFA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AE9D-C415-49DB-829D-702675441B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7AA4C-9D84-4972-8346-E06A9F366AFA}" type="datetimeFigureOut">
              <a:rPr lang="ru-RU" smtClean="0"/>
              <a:pPr/>
              <a:t>18.01.2013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AAE9D-C415-49DB-829D-702675441B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>
                <a:alpha val="0"/>
              </a:schemeClr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0070C0"/>
                </a:solidFill>
                <a:latin typeface="Comic Sans MS" pitchFamily="66" charset="0"/>
              </a:rPr>
              <a:t>Литературная </a:t>
            </a:r>
            <a:r>
              <a:rPr lang="ru-RU" sz="4800" b="1" i="1" dirty="0" smtClean="0">
                <a:solidFill>
                  <a:srgbClr val="0070C0"/>
                </a:solidFill>
                <a:latin typeface="Comic Sans MS" pitchFamily="66" charset="0"/>
              </a:rPr>
              <a:t>Белгородчина</a:t>
            </a:r>
            <a:endParaRPr lang="ru-RU" sz="4800" b="1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Литературная Белгородчина\bu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56992"/>
            <a:ext cx="7056784" cy="32403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5" name="Picture 3" descr="F:\Литературная Белгородчина\wri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0846">
            <a:off x="6024365" y="370877"/>
            <a:ext cx="237881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Литературная Белгородчина\lori-0001547410-ww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90252">
            <a:off x="667216" y="380169"/>
            <a:ext cx="2736304" cy="1931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accent2">
                <a:lumMod val="75000"/>
              </a:schemeClr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Лиманский В. И.</a:t>
            </a:r>
            <a:br>
              <a:rPr lang="ru-RU" sz="1400" dirty="0" smtClean="0"/>
            </a:br>
            <a:r>
              <a:rPr lang="ru-RU" sz="1400" dirty="0" smtClean="0"/>
              <a:t>  Л58 Заброшенный сад:</a:t>
            </a:r>
            <a:r>
              <a:rPr lang="ru-RU" sz="1400" dirty="0"/>
              <a:t> </a:t>
            </a:r>
            <a:r>
              <a:rPr lang="ru-RU" sz="1400" dirty="0" smtClean="0"/>
              <a:t>стихотворения / В. И. Лиманский. Белгород: Белгородская обл. типография, 2007. – 140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/>
              <a:t>Это третья книга стихов члена Союза писателей России В. Лиманского, изданная в Белгороде. Человек непростой судьбы, Василий Иванович отражает в своих произведениях тяготы жизни, её сложные переплетения, но в то же самое время печаль его светла. Кроме того, в новом сборнике под названием «Заброшенный сад» много стихов о природе, родном крае, любви. Стихи, вошедшие в сборник, простые и доступные чувствам, трогают душу любого человека. Доброе отношение к миру чувствуется в каждом стихотворении, в них есть надежда на лучшее и вера в людей.</a:t>
            </a:r>
            <a:endParaRPr lang="ru-RU" dirty="0"/>
          </a:p>
        </p:txBody>
      </p:sp>
      <p:pic>
        <p:nvPicPr>
          <p:cNvPr id="6146" name="Picture 2" descr="F:\Литературная Белгородчина\книги\CCF18102012_0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18" r="37467" b="42390"/>
          <a:stretch>
            <a:fillRect/>
          </a:stretch>
        </p:blipFill>
        <p:spPr bwMode="auto">
          <a:xfrm rot="279632">
            <a:off x="4211960" y="764704"/>
            <a:ext cx="4153160" cy="520894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F:\Литературная Белгородчина\745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373216"/>
            <a:ext cx="2448272" cy="134679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>
    <p:diamond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chemeClr val="accent5">
                <a:lumMod val="5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 Лыков П. А. Посвящения / П. </a:t>
            </a:r>
            <a:br>
              <a:rPr lang="ru-RU" sz="1400" dirty="0" smtClean="0"/>
            </a:br>
            <a:r>
              <a:rPr lang="ru-RU" sz="1400" dirty="0"/>
              <a:t> </a:t>
            </a:r>
            <a:r>
              <a:rPr lang="ru-RU" sz="1400" dirty="0" smtClean="0"/>
              <a:t>Л88 А. Лыков. – Белгород: Крестьянское дело, 2003. – 136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Свою вторую книгу автор посвящает своим друзьям и близким, с кем когда-то учился и работал, жил и общался – людям разных возрастов, среди которых преподаватели БелГСХА, жители посёлка Майский, ветераны ВОВ и обычные люди. Пусть стихи П. Лыкова и не профессиональные, зато они – искренние звуки его души, написаны с любовью и уважением к людям. Это раздумья автора о смысле жизни, о счастье, о любви. Они глубоки по мысли, оригинальны, своеобразны по форме.</a:t>
            </a:r>
            <a:endParaRPr lang="ru-RU" dirty="0"/>
          </a:p>
        </p:txBody>
      </p:sp>
      <p:pic>
        <p:nvPicPr>
          <p:cNvPr id="13314" name="Picture 2" descr="F:\Литературная Белгородчина\книги\CCF18102012_0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05" t="-212" r="31800" b="32548"/>
          <a:stretch>
            <a:fillRect/>
          </a:stretch>
        </p:blipFill>
        <p:spPr bwMode="auto">
          <a:xfrm rot="379302">
            <a:off x="4629945" y="591105"/>
            <a:ext cx="3672409" cy="517903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050" name="Picture 2" descr="F:\Литературная Белгородчина\207719January_by_kuschelirmel.jpg"/>
          <p:cNvPicPr>
            <a:picLocks noChangeAspect="1" noChangeArrowheads="1"/>
          </p:cNvPicPr>
          <p:nvPr/>
        </p:nvPicPr>
        <p:blipFill>
          <a:blip r:embed="rId3" cstate="print"/>
          <a:srcRect t="6091" r="666" b="5587"/>
          <a:stretch>
            <a:fillRect/>
          </a:stretch>
        </p:blipFill>
        <p:spPr bwMode="auto">
          <a:xfrm>
            <a:off x="323528" y="4653136"/>
            <a:ext cx="3816424" cy="208823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37000">
              <a:schemeClr val="accent3">
                <a:lumMod val="60000"/>
                <a:lumOff val="40000"/>
              </a:schemeClr>
            </a:gs>
            <a:gs pos="58000">
              <a:srgbClr val="825600"/>
            </a:gs>
            <a:gs pos="48000">
              <a:schemeClr val="accent3">
                <a:lumMod val="75000"/>
              </a:schemeClr>
            </a:gs>
            <a:gs pos="87000">
              <a:srgbClr val="825600"/>
            </a:gs>
            <a:gs pos="79000">
              <a:schemeClr val="accent3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Черных П. Г. Просторы души </a:t>
            </a:r>
            <a:br>
              <a:rPr lang="ru-RU" sz="1400" dirty="0" smtClean="0"/>
            </a:br>
            <a:r>
              <a:rPr lang="ru-RU" sz="1400" dirty="0" smtClean="0"/>
              <a:t>  Ч49 моей: стихи, проза / П. Г. Черных. – Белгород: изд. дом «Шаповалов», 1997. – 128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В данной книге П. Черных легко угадываются пройденные им дороги, овеянные ласковыми ветрами деревенского детства, скованные холодами коллективизации, изуродованные грозами военных лет. Стихи покоряют светлым песенным очарованием, задушевным юмором, раздумьями о простом русском человеке и его Великой многострадальной Родине. Читатель любого возраста определенно полюбит творчество замечательного мастера поэтической строки.</a:t>
            </a:r>
            <a:endParaRPr lang="ru-RU" dirty="0"/>
          </a:p>
        </p:txBody>
      </p:sp>
      <p:pic>
        <p:nvPicPr>
          <p:cNvPr id="6146" name="Picture 2" descr="F:\Литературная Белгородчина\книги\CCF18102012_0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0647" b="30088"/>
          <a:stretch>
            <a:fillRect/>
          </a:stretch>
        </p:blipFill>
        <p:spPr bwMode="auto">
          <a:xfrm>
            <a:off x="4716016" y="764704"/>
            <a:ext cx="3853978" cy="5400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bliqueBottomRigh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74" name="Picture 2" descr="F:\Литературная Белгородчина\42918078_boo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941168"/>
            <a:ext cx="2736899" cy="1658764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amond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6779096" cy="92211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«О любви с любовью»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5362" name="Picture 2" descr="F:\Литературная Белгородчина\poezij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36912"/>
            <a:ext cx="5976664" cy="3960440"/>
          </a:xfrm>
          <a:prstGeom prst="rect">
            <a:avLst/>
          </a:prstGeom>
          <a:ln>
            <a:solidFill>
              <a:srgbClr val="990000"/>
            </a:solidFill>
            <a:prstDash val="sysDot"/>
          </a:ln>
          <a:effectLst>
            <a:softEdge rad="112500"/>
          </a:effectLst>
        </p:spPr>
      </p:pic>
      <p:pic>
        <p:nvPicPr>
          <p:cNvPr id="2050" name="Picture 2" descr="F:\Литературная Белгородчина\6a6d3934cbbf15051ca4b1ef41e5fc50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8038" y="0"/>
            <a:ext cx="2935962" cy="339127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1" name="Picture 3" descr="F:\Литературная Белгородчина\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2376264" cy="295232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diamond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Кагнер Ю. В. Строки любви:</a:t>
            </a:r>
            <a:br>
              <a:rPr lang="ru-RU" sz="1400" dirty="0" smtClean="0"/>
            </a:br>
            <a:r>
              <a:rPr lang="ru-RU" sz="1400" dirty="0"/>
              <a:t> </a:t>
            </a:r>
            <a:r>
              <a:rPr lang="ru-RU" sz="1400" dirty="0" smtClean="0"/>
              <a:t> К12 стихи / Ю. В. Кагнер. – Белгород: изд-во Шаповалова, 2007. – с. 96.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Сборник Ю. Кагнера – о самом светлом чувстве – о любви. «Строки любви» автор посвящает самому близкому другу – своей любимой жене. Стихотворения в книге расположены в основном в хронологическом порядке, как писались, вернее, как выдыхались душою. В них – самые светлые чувства, которые испытал автор: радостные и счастливые, горькие и печальные.</a:t>
            </a:r>
            <a:endParaRPr lang="ru-RU" dirty="0"/>
          </a:p>
        </p:txBody>
      </p:sp>
      <p:pic>
        <p:nvPicPr>
          <p:cNvPr id="16386" name="Picture 2" descr="F:\Литературная Белгородчина\книги\CCF18102012_0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7467" b="36239"/>
          <a:stretch>
            <a:fillRect/>
          </a:stretch>
        </p:blipFill>
        <p:spPr bwMode="auto">
          <a:xfrm>
            <a:off x="4355976" y="1052736"/>
            <a:ext cx="3805295" cy="4680519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4338" name="Picture 2" descr="F:\Литературная Белгородчина\c55ce86cb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477817"/>
            <a:ext cx="3960440" cy="2380183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amond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rgbClr val="92D050"/>
            </a:gs>
            <a:gs pos="9000">
              <a:srgbClr val="00B0F0"/>
            </a:gs>
            <a:gs pos="75000">
              <a:srgbClr val="FFFF00"/>
            </a:gs>
            <a:gs pos="100000">
              <a:srgbClr val="005CB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Бычкова Г. Н. Я доверяю</a:t>
            </a:r>
            <a:br>
              <a:rPr lang="ru-RU" sz="1400" dirty="0" smtClean="0"/>
            </a:br>
            <a:r>
              <a:rPr lang="ru-RU" sz="1400" dirty="0" smtClean="0"/>
              <a:t>  Б95   звенящему ветру…: стихи / Г. Н. Бычкова. – Белгород: Везелица, 1993. – 72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Первая книга стихов Галины Бычковой – результат её многолетней работы. Особое место в её стихах занимает тема любви, верности, памяти, чистоты человеческих отношений. Лучшие стихи Г. Бычковой – о любви, о счастье материнства. В них – тревога за судьбу родных людей, за будущее земли. Лирические картины русской природы проникнуты мыслью – сберечь и сохранить для потомков красоту окружающего мира.</a:t>
            </a:r>
            <a:endParaRPr lang="ru-RU" dirty="0"/>
          </a:p>
        </p:txBody>
      </p:sp>
      <p:pic>
        <p:nvPicPr>
          <p:cNvPr id="5122" name="Picture 2" descr="F:\Литературная Белгородчина\книги\CCF18102012_00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7467" b="36239"/>
          <a:stretch>
            <a:fillRect/>
          </a:stretch>
        </p:blipFill>
        <p:spPr bwMode="auto">
          <a:xfrm>
            <a:off x="4572000" y="620688"/>
            <a:ext cx="3910699" cy="554461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sp3d>
            <a:bevelT/>
          </a:sp3d>
        </p:spPr>
      </p:pic>
      <p:pic>
        <p:nvPicPr>
          <p:cNvPr id="15362" name="Picture 2" descr="F:\Литературная Белгородчина\95CDFBF7-0E2F-4250-B18A-0E7600C43367_mw800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20580"/>
            <a:ext cx="2849893" cy="213742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amond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91000">
              <a:srgbClr val="0070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Филатов Н. Г. Признание:</a:t>
            </a:r>
            <a:br>
              <a:rPr lang="ru-RU" sz="1400" dirty="0" smtClean="0"/>
            </a:br>
            <a:r>
              <a:rPr lang="ru-RU" sz="1400" dirty="0" smtClean="0"/>
              <a:t>  Ф51    стихотворения, проза / Н. Г. Филатов.- Белгород: Россиянка, 1994. – 96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Стихи известного белгородского поэта Николая Филатова печатались в местной, центральной и зарубежной прессе, звучали по радио, на телевидении. В стихах столько теплоты, порядочности, светлого оптимизма, веры в человека, в них чувствуется заряд доброты и нежности, уверенности и успокоения. На некоторые стихи написаны популярные песни. Белгородские медики пишут обо всем, что их волнует: о душевных переживаниях, о Родине, о любви к родному Белогорью, о своей работе. Поэты-медики – явление, возможно и неординарное, однако не редкое. </a:t>
            </a:r>
            <a:endParaRPr lang="ru-RU" dirty="0"/>
          </a:p>
        </p:txBody>
      </p:sp>
      <p:pic>
        <p:nvPicPr>
          <p:cNvPr id="7170" name="Picture 2" descr="F:\Литературная Белгородчина\книги\CCF18102012_0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9172" b="36239"/>
          <a:stretch>
            <a:fillRect/>
          </a:stretch>
        </p:blipFill>
        <p:spPr bwMode="auto">
          <a:xfrm>
            <a:off x="4499992" y="548680"/>
            <a:ext cx="3888432" cy="5667574"/>
          </a:xfrm>
          <a:prstGeom prst="rect">
            <a:avLst/>
          </a:prstGeom>
          <a:noFill/>
          <a:ln>
            <a:solidFill>
              <a:srgbClr val="002060"/>
            </a:solidFill>
          </a:ln>
          <a:scene3d>
            <a:camera prst="perspectiveLeft"/>
            <a:lightRig rig="threePt" dir="t"/>
          </a:scene3d>
          <a:sp3d>
            <a:bevelT/>
          </a:sp3d>
        </p:spPr>
      </p:pic>
      <p:pic>
        <p:nvPicPr>
          <p:cNvPr id="4098" name="Picture 2" descr="F:\Литературная Белгородчина\j0399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373216"/>
            <a:ext cx="2749475" cy="110517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diamond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rgbClr val="9CB86E"/>
            </a:gs>
            <a:gs pos="100000">
              <a:srgbClr val="156B13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Плетинский В. В. О любви с</a:t>
            </a:r>
            <a:br>
              <a:rPr lang="ru-RU" sz="1400" dirty="0" smtClean="0"/>
            </a:br>
            <a:r>
              <a:rPr lang="ru-RU" sz="1400" dirty="0"/>
              <a:t> </a:t>
            </a:r>
            <a:r>
              <a:rPr lang="ru-RU" sz="1400" dirty="0" smtClean="0"/>
              <a:t>П38 любовью: лирика / В. В. Плетинский. – Белгород: КОНСТАНТА, 2008. – 32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Это первый сборник стихов В. Плетинского. В него вошли стихи, написанные с 1951 года, которые открываются непосредственным обращением к другу, к любимой. Эту книгу, как пишет сам автор, он посвящает «единственной Ладе на свете», своему вдохновению, ненаглядной женушке. Стихотворения чужды романтического высокомерия в отношении к женщине, они помогают нам лучше понять самих себя и это прекрасное чувство – любовь.</a:t>
            </a:r>
            <a:endParaRPr lang="ru-RU" dirty="0"/>
          </a:p>
        </p:txBody>
      </p:sp>
      <p:pic>
        <p:nvPicPr>
          <p:cNvPr id="17410" name="Picture 2" descr="F:\Литературная Белгородчина\книги\CCF18102012_0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3567" b="31829"/>
          <a:stretch>
            <a:fillRect/>
          </a:stretch>
        </p:blipFill>
        <p:spPr bwMode="auto">
          <a:xfrm>
            <a:off x="4572000" y="620688"/>
            <a:ext cx="3836184" cy="547260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  <a:sp3d>
            <a:bevelT prst="relaxedInset"/>
          </a:sp3d>
        </p:spPr>
      </p:pic>
      <p:pic>
        <p:nvPicPr>
          <p:cNvPr id="7170" name="Picture 2" descr="F:\Литературная Белгородчина\librivolan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013176"/>
            <a:ext cx="3600400" cy="1516673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39999">
              <a:srgbClr val="0070C0"/>
            </a:gs>
            <a:gs pos="20000">
              <a:schemeClr val="tx2">
                <a:lumMod val="20000"/>
                <a:lumOff val="80000"/>
              </a:schemeClr>
            </a:gs>
            <a:gs pos="88000">
              <a:schemeClr val="accent4">
                <a:lumMod val="40000"/>
                <a:lumOff val="60000"/>
              </a:schemeClr>
            </a:gs>
            <a:gs pos="100000">
              <a:srgbClr val="8C3D9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Грищенко Н. Н. Дождь на </a:t>
            </a:r>
            <a:br>
              <a:rPr lang="ru-RU" sz="1400" dirty="0" smtClean="0"/>
            </a:br>
            <a:r>
              <a:rPr lang="ru-RU" sz="1400" dirty="0" smtClean="0"/>
              <a:t>  Г85  плацу: стихи, проза / Н. Н. Грищенко. – Белгород: изд. дом «В. Шаповалов»,2000. – 240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«Дождь на плацу» - книга избранных произведений члена Союза писателей России, поэта Николая Грищенко. В неё вошли стихи, рассказы, путевые заметки и статьи, написанные автором за тридцать лет творческой работы. Первый цикл стихотворений «Я верю…» – о России, её болях и страданиях, вере в её светлое предназначение. В цикле «Отголоски» – стихи о любви, «Дождь на плацу» – поэтический рассказ о военной службе, «Опять в деревне» – это лирические миниатюры о природе, любви и годах детства, тематически к ним примыкают и стихи цикла «Обратная дорога». Рассказы также затрагивают тему любви и верности в жизненных коллизиях молодых героев.</a:t>
            </a:r>
            <a:endParaRPr lang="ru-RU" dirty="0"/>
          </a:p>
        </p:txBody>
      </p:sp>
      <p:pic>
        <p:nvPicPr>
          <p:cNvPr id="11266" name="Picture 2" descr="F:\Литературная Белгородчина\книги\CCF18102012_0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0647" b="30088"/>
          <a:stretch>
            <a:fillRect/>
          </a:stretch>
        </p:blipFill>
        <p:spPr bwMode="auto">
          <a:xfrm>
            <a:off x="4427984" y="692696"/>
            <a:ext cx="3937136" cy="551712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diamond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bg1"/>
            </a:gs>
            <a:gs pos="100000">
              <a:schemeClr val="bg2">
                <a:lumMod val="25000"/>
              </a:schemeClr>
            </a:gs>
            <a:gs pos="60000">
              <a:schemeClr val="bg2">
                <a:lumMod val="5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8896" cy="1426170"/>
          </a:xfrm>
        </p:spPr>
        <p:txBody>
          <a:bodyPr/>
          <a:lstStyle/>
          <a:p>
            <a:r>
              <a:rPr lang="ru-RU" b="1" i="1" dirty="0" smtClean="0"/>
              <a:t>Память о войне</a:t>
            </a:r>
            <a:endParaRPr lang="ru-RU" b="1" i="1" dirty="0"/>
          </a:p>
        </p:txBody>
      </p:sp>
      <p:pic>
        <p:nvPicPr>
          <p:cNvPr id="10242" name="Picture 2" descr="F:\Литературная Белгородчина\Moscow_Soviet_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132857"/>
            <a:ext cx="7200800" cy="4104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Righ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 descr="F:\Литературная Белгородчина\73989427_ot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04664"/>
            <a:ext cx="3059832" cy="255802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Front"/>
            <a:lightRig rig="threePt" dir="t"/>
          </a:scene3d>
        </p:spPr>
      </p:pic>
    </p:spTree>
  </p:cSld>
  <p:clrMapOvr>
    <a:masterClrMapping/>
  </p:clrMapOvr>
  <p:transition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Arial Black" pitchFamily="34" charset="0"/>
              </a:rPr>
              <a:t>Литературный музей</a:t>
            </a:r>
            <a:endParaRPr lang="ru-RU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Comic Sans MS" pitchFamily="66" charset="0"/>
              </a:rPr>
              <a:t>г</a:t>
            </a:r>
            <a:r>
              <a:rPr lang="ru-RU" sz="3600" b="1" i="1" dirty="0" smtClean="0">
                <a:solidFill>
                  <a:srgbClr val="7030A0"/>
                </a:solidFill>
                <a:latin typeface="Comic Sans MS" pitchFamily="66" charset="0"/>
              </a:rPr>
              <a:t>.Белгород</a:t>
            </a:r>
          </a:p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Comic Sans MS" pitchFamily="66" charset="0"/>
              </a:rPr>
              <a:t>у</a:t>
            </a:r>
            <a:r>
              <a:rPr lang="ru-RU" sz="3600" b="1" i="1" dirty="0" smtClean="0">
                <a:solidFill>
                  <a:srgbClr val="7030A0"/>
                </a:solidFill>
                <a:latin typeface="Comic Sans MS" pitchFamily="66" charset="0"/>
              </a:rPr>
              <a:t>л. Преображенская, 38</a:t>
            </a:r>
            <a:endParaRPr lang="ru-RU" sz="3600" b="1" i="1" dirty="0" smtClean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6" name="Picture 2" descr="F:\Литературная Белгородчина\belgorod_literaturnyj_muzej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7776864" cy="4190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45000">
              <a:srgbClr val="FFC00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Кривцов А. З. Война и цветы:</a:t>
            </a:r>
            <a:br>
              <a:rPr lang="ru-RU" sz="1400" dirty="0" smtClean="0"/>
            </a:br>
            <a:r>
              <a:rPr lang="ru-RU" sz="1400" dirty="0" smtClean="0"/>
              <a:t> К82 стихи / А. З. Кривцов. – Белгород: Везелица, 1992. – 56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«Война и цветы» - первая книга стихов поэта–фронтовика. Она хоть и небольшая по объёму, но даёт цельное представление о многогранном поэтическом творчестве Алексея Кривцова. Искренние, правдивые стихи Алексея Кривцова о крепкой солдатской дружбе, о жестоких боях за свободу родной земли, о милой сердцу русской природе, о любви и верности.</a:t>
            </a:r>
            <a:endParaRPr lang="ru-RU" dirty="0"/>
          </a:p>
        </p:txBody>
      </p:sp>
      <p:pic>
        <p:nvPicPr>
          <p:cNvPr id="11266" name="Picture 2" descr="F:\Литературная Белгородчина\книги\CCF18102012_0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4057" b="31318"/>
          <a:stretch>
            <a:fillRect/>
          </a:stretch>
        </p:blipFill>
        <p:spPr bwMode="auto">
          <a:xfrm>
            <a:off x="4572000" y="620688"/>
            <a:ext cx="3779654" cy="5472608"/>
          </a:xfrm>
          <a:prstGeom prst="rect">
            <a:avLst/>
          </a:prstGeom>
          <a:noFill/>
          <a:scene3d>
            <a:camera prst="perspectiveAbove"/>
            <a:lightRig rig="threePt" dir="t"/>
          </a:scene3d>
          <a:sp3d>
            <a:bevelT/>
          </a:sp3d>
        </p:spPr>
      </p:pic>
      <p:pic>
        <p:nvPicPr>
          <p:cNvPr id="1026" name="Picture 2" descr="F:\Литературная Белгородчина\1652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437112"/>
            <a:ext cx="3168352" cy="190101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diamond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rgbClr val="FFC000"/>
            </a:gs>
            <a:gs pos="16000">
              <a:srgbClr val="1F1F1F"/>
            </a:gs>
            <a:gs pos="26000">
              <a:srgbClr val="FFFF00"/>
            </a:gs>
            <a:gs pos="42000">
              <a:srgbClr val="636363"/>
            </a:gs>
            <a:gs pos="60000">
              <a:schemeClr val="accent3">
                <a:lumMod val="75000"/>
              </a:schemeClr>
            </a:gs>
            <a:gs pos="66000">
              <a:srgbClr val="CFCFCF"/>
            </a:gs>
            <a:gs pos="77000">
              <a:schemeClr val="accent5">
                <a:lumMod val="60000"/>
                <a:lumOff val="40000"/>
              </a:schemeClr>
            </a:gs>
            <a:gs pos="78999">
              <a:srgbClr val="FFFFFF"/>
            </a:gs>
            <a:gs pos="90000">
              <a:schemeClr val="accent5">
                <a:lumMod val="5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Черкесов В. Н. Камни</a:t>
            </a:r>
            <a:br>
              <a:rPr lang="ru-RU" sz="1400" dirty="0" smtClean="0"/>
            </a:br>
            <a:r>
              <a:rPr lang="ru-RU" sz="1400" dirty="0" smtClean="0"/>
              <a:t> Ч48 заговорили: поэтический репортаж / В. Н. Черкесов. – Белгород: изд. дом «В. Шаповалов», 2000. – 24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Это десятая книга Валерия Черкесова. Взволнованный рассказ в прозе и стихах посвящён третьему ратному полю России – Прохоровскому, - его героическому прошлому и мирному настоящему. На каждом развороте книги имеются черно-белые фотографии. В книге отражены судьбы поколения советских людей, чьё детство было опалено Великой Отечественной войной. Это стихи о любви, верности и долге.</a:t>
            </a:r>
            <a:endParaRPr lang="ru-RU" dirty="0"/>
          </a:p>
        </p:txBody>
      </p:sp>
      <p:pic>
        <p:nvPicPr>
          <p:cNvPr id="1026" name="Picture 2" descr="F:\Литературная Белгородчина\книги\CCF18102012_0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4057" b="32548"/>
          <a:stretch>
            <a:fillRect/>
          </a:stretch>
        </p:blipFill>
        <p:spPr bwMode="auto">
          <a:xfrm>
            <a:off x="4499992" y="548680"/>
            <a:ext cx="4009144" cy="57012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perspectiveRight"/>
            <a:lightRig rig="threePt" dir="t"/>
          </a:scene3d>
        </p:spPr>
      </p:pic>
      <p:pic>
        <p:nvPicPr>
          <p:cNvPr id="3" name="Picture 2" descr="F:\95CDFBF7-0E2F-4250-B18A-0E7600C43367_mw800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509120"/>
            <a:ext cx="3312368" cy="2036189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amond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7030A0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28000">
              <a:srgbClr val="FFC000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Лыков П. А. Память о войне /</a:t>
            </a:r>
            <a:br>
              <a:rPr lang="ru-RU" sz="1400" dirty="0" smtClean="0"/>
            </a:br>
            <a:r>
              <a:rPr lang="ru-RU" sz="1400" dirty="0" smtClean="0"/>
              <a:t>  Л88 П. А. Лыков. – Белгород: Крестьянское дело, 2003. – 24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Павел Лыков увлекался литературным словом со школьных лет. Печатался в районных, областных и других изданиях. Первую книгу стихов «С добротой» выпустил в 1998 году в издательстве «Крестьянское дело», вторую «Посвящение» и данную там же — в 2003 году. Четвёртая книга стихов вышла в издательстве БелГСХА в 2005 году — «Что вижу, то пою». В данной книге опубликованы пять небольших рассказов из жизни самого автора во времена Великой Отечественной войны.</a:t>
            </a:r>
            <a:endParaRPr lang="ru-RU" dirty="0"/>
          </a:p>
        </p:txBody>
      </p:sp>
      <p:pic>
        <p:nvPicPr>
          <p:cNvPr id="2050" name="Picture 2" descr="F:\Литературная Белгородчина\книги\CCF18102012_0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2352" b="32548"/>
          <a:stretch>
            <a:fillRect/>
          </a:stretch>
        </p:blipFill>
        <p:spPr bwMode="auto">
          <a:xfrm>
            <a:off x="4572000" y="692696"/>
            <a:ext cx="3888432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 descr="F:\Литературная Белгородчина\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869160"/>
            <a:ext cx="2522695" cy="198884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3000">
              <a:srgbClr val="BD922A"/>
            </a:gs>
            <a:gs pos="21001">
              <a:srgbClr val="BD922A"/>
            </a:gs>
            <a:gs pos="63000">
              <a:schemeClr val="accent3">
                <a:lumMod val="75000"/>
              </a:schemeClr>
            </a:gs>
            <a:gs pos="67000">
              <a:srgbClr val="BD922A"/>
            </a:gs>
            <a:gs pos="69000">
              <a:srgbClr val="835E17"/>
            </a:gs>
            <a:gs pos="82001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Остапчук О. Р. Фиалки той</a:t>
            </a:r>
            <a:br>
              <a:rPr lang="ru-RU" sz="1400" dirty="0" smtClean="0"/>
            </a:br>
            <a:r>
              <a:rPr lang="ru-RU" sz="1400" dirty="0" smtClean="0"/>
              <a:t>  О76    весны: стихи, рассказы / О. Р. Остапчук. – Белгород: Россиянка, 1997. – 200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«Фиалки той весны» – третья книга О. Р. Остапчук. Как и в первых двух – «Заметает снежинками душу…» и «Голубой букет» – автор в стихах, рассказах и лирических новеллах пишет о бедах, что принесла война, о человеческой доброте, о любви, о природе. Как пишет автор, рассказ «Фиалки той весны…» дорог ей, так как в нём отражены дни молодости писательницы, упомянуты её мама и отчий дом. В данной книге цветёт первая сильнейшая девичья любовь О. Р. Остапчук.</a:t>
            </a:r>
            <a:endParaRPr lang="ru-RU" dirty="0"/>
          </a:p>
        </p:txBody>
      </p:sp>
      <p:pic>
        <p:nvPicPr>
          <p:cNvPr id="7170" name="Picture 2" descr="F:\Литературная Белгородчина\книги\CCF18102012_0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7467" b="31318"/>
          <a:stretch>
            <a:fillRect/>
          </a:stretch>
        </p:blipFill>
        <p:spPr bwMode="auto">
          <a:xfrm>
            <a:off x="4932040" y="692696"/>
            <a:ext cx="3505088" cy="5351809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410" name="Picture 2" descr="F:\Литературная Белгородчина\Edebi-Sanatlar-Ned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934290"/>
            <a:ext cx="2929508" cy="192371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amond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Олейников В. С. Горькие</a:t>
            </a:r>
            <a:br>
              <a:rPr lang="ru-RU" sz="1400" dirty="0" smtClean="0"/>
            </a:br>
            <a:r>
              <a:rPr lang="ru-RU" sz="1400" dirty="0"/>
              <a:t> </a:t>
            </a:r>
            <a:r>
              <a:rPr lang="ru-RU" sz="1400" dirty="0" smtClean="0"/>
              <a:t> О53 осколки: стихи / В. С. Олейников. – Белгород: Везелица, 1993. – 120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Особый пик в выходе стихотворений белгородского поэта Виктора Олейникова к читателям пришёлся на годы непосредственной работы офицера в редакциях газет. Вторая книга стихов и поэм «Горькие осколки» посвящена жизни современной армии, любви к родным просторам, возрождению духовности. Вместе со сборником «Полевые погоны» данная книга является как бы итогом 40-летней любви автора к поэтической музе. Поэт не чуждается экспериментов с ритмами и рифмами.</a:t>
            </a:r>
            <a:endParaRPr lang="ru-RU" dirty="0"/>
          </a:p>
        </p:txBody>
      </p:sp>
      <p:pic>
        <p:nvPicPr>
          <p:cNvPr id="9218" name="Picture 2" descr="F:\Литературная Белгородчина\книги\CCF18102012_0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18" r="32352" b="32548"/>
          <a:stretch>
            <a:fillRect/>
          </a:stretch>
        </p:blipFill>
        <p:spPr bwMode="auto">
          <a:xfrm rot="315774">
            <a:off x="4094433" y="577543"/>
            <a:ext cx="4020986" cy="5472609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1266" name="Picture 2" descr="F:\Литературная Белгородчина\growbylearning_photo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25144"/>
            <a:ext cx="3456384" cy="1512168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amond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rgbClr val="C00000"/>
            </a:gs>
            <a:gs pos="70000">
              <a:srgbClr val="FFC000"/>
            </a:gs>
            <a:gs pos="26000">
              <a:srgbClr val="92D050"/>
            </a:gs>
            <a:gs pos="75000">
              <a:srgbClr val="8F0040"/>
            </a:gs>
            <a:gs pos="89999">
              <a:srgbClr val="F27300"/>
            </a:gs>
            <a:gs pos="84000">
              <a:srgbClr val="00B05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 Фёдорова М. В. Тихие слова:</a:t>
            </a:r>
            <a:br>
              <a:rPr lang="ru-RU" sz="1400" dirty="0" smtClean="0"/>
            </a:br>
            <a:r>
              <a:rPr lang="ru-RU" sz="1400" dirty="0" smtClean="0"/>
              <a:t> Ф33 стихотворения / М. В. Фёдорова. – Белгород: Везелица, 1992. – 120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Сборник стихотворений белгородской поэтессы Марины Фёдоровой состоит из шести разделов. Разделы «Тихие слова» и «Дыхание востока» содержат в основном лирические стихотворения о дружбе, верности, любви, материнстве. «Сказанья» – это попытка автора найти особый жанр поэтического изложения. Под влиянием античности написаны «Полумифы». В разделе «Борение» – стихи о Великой Отечественной войне и боевом товариществе, не знавшем национальных различий.</a:t>
            </a:r>
            <a:endParaRPr lang="ru-RU" dirty="0"/>
          </a:p>
        </p:txBody>
      </p:sp>
      <p:pic>
        <p:nvPicPr>
          <p:cNvPr id="8194" name="Picture 2" descr="F:\Литературная Белгородчина\книги\CCF18102012_0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2352" b="31318"/>
          <a:stretch>
            <a:fillRect/>
          </a:stretch>
        </p:blipFill>
        <p:spPr bwMode="auto">
          <a:xfrm>
            <a:off x="4355976" y="620688"/>
            <a:ext cx="3937136" cy="555695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18434" name="Picture 2" descr="F:\Литературная Белгородчина\1973_96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941168"/>
            <a:ext cx="2664296" cy="1630549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amond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100000">
              <a:srgbClr val="FFFF00"/>
            </a:gs>
            <a:gs pos="33000">
              <a:srgbClr val="FFF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Яровой Я. Т. Я с тобой, моя</a:t>
            </a:r>
            <a:br>
              <a:rPr lang="ru-RU" sz="1400" dirty="0" smtClean="0"/>
            </a:br>
            <a:r>
              <a:rPr lang="ru-RU" sz="1400" dirty="0" smtClean="0"/>
              <a:t> Я 76   Россия: стихи / Я. Т. Яровой. – Белгород: изд. дом «В. Шаповалов», 2000. – 48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Книга разбита на несколько разделов, один из которых посвящен годам войны. В этот сборник также вошли стихи о родной для поэта Белгородчине, о связи времен и поколений, о детстве, опаленном войной, о мужской дружбе, о верности, о любви. Раскрывая биографию своего поколения, поэт размышляет о времени, о высокой миссии человека – творца новой жизни, землепашца, покорителя космоса, первопроходца.</a:t>
            </a:r>
            <a:endParaRPr lang="ru-RU" dirty="0"/>
          </a:p>
        </p:txBody>
      </p:sp>
      <p:pic>
        <p:nvPicPr>
          <p:cNvPr id="3074" name="Picture 2" descr="F:\Литературная Белгородчина\книги\CCF18102012_0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9172" b="32548"/>
          <a:stretch>
            <a:fillRect/>
          </a:stretch>
        </p:blipFill>
        <p:spPr bwMode="auto">
          <a:xfrm rot="21353383">
            <a:off x="4860032" y="692696"/>
            <a:ext cx="3577096" cy="55145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7" name="Picture 3" descr="F:\Литературная Белгородчина\1333131217.143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869160"/>
            <a:ext cx="3665984" cy="1772816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amond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«Вереница книг чудесных» 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194" name="Picture 2" descr="F:\Литературная Белгородчина\x_a512fb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48880"/>
            <a:ext cx="7848872" cy="3805445"/>
          </a:xfrm>
          <a:prstGeom prst="flowChartMultidocumen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0">
              <a:srgbClr val="0070C0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Барышенский М. М. Горечь</a:t>
            </a:r>
            <a:br>
              <a:rPr lang="ru-RU" sz="1400" dirty="0" smtClean="0"/>
            </a:br>
            <a:r>
              <a:rPr lang="ru-RU" sz="1400" dirty="0"/>
              <a:t> </a:t>
            </a:r>
            <a:r>
              <a:rPr lang="ru-RU" sz="1400" dirty="0" smtClean="0"/>
              <a:t> Б26 полыни: стихи / М. М. Барышенский. – Белгород: КОНСТАНТА, 2008. – 432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В сборник вошло 370 стихотворений М. Барышенского разного жанра, о трудных детских годах автора до современности. В нём представлены стихи о быте, любви, природе, духовной культуре, нравственности, о жизни глубинки, о судьбе поэта, о крестьянине, русском мужике, о братьях наших меньших, о природе добра, милосердия и зла, о печали и радости, о роли человека труда. О трудных послевоенных годах, о восстановлении народного хозяйства и возрождении родной Белгородчины.</a:t>
            </a:r>
            <a:endParaRPr lang="ru-RU" dirty="0"/>
          </a:p>
        </p:txBody>
      </p:sp>
      <p:pic>
        <p:nvPicPr>
          <p:cNvPr id="4098" name="Picture 2" descr="F:\Литературная Белгородчина\книги\CCF18102012_0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0647" b="30088"/>
          <a:stretch>
            <a:fillRect/>
          </a:stretch>
        </p:blipFill>
        <p:spPr bwMode="auto">
          <a:xfrm>
            <a:off x="4499992" y="620688"/>
            <a:ext cx="3823550" cy="5357959"/>
          </a:xfrm>
          <a:prstGeom prst="rect">
            <a:avLst/>
          </a:prstGeom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Left"/>
            <a:lightRig rig="threePt" dir="t"/>
          </a:scene3d>
          <a:sp3d>
            <a:bevelT w="114300" prst="artDeco"/>
          </a:sp3d>
        </p:spPr>
      </p:pic>
      <p:pic>
        <p:nvPicPr>
          <p:cNvPr id="3074" name="Picture 2" descr="F:\Литературная Белгородчина\photo_event_474_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182096"/>
            <a:ext cx="4124176" cy="1675904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amond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1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Маматов Д. А. На острие</a:t>
            </a:r>
            <a:br>
              <a:rPr lang="ru-RU" sz="1400" dirty="0" smtClean="0"/>
            </a:br>
            <a:r>
              <a:rPr lang="ru-RU" sz="1400" dirty="0" smtClean="0"/>
              <a:t> М22  судьбы: стихотворения / Д. А. Маматов. – Белгород: изд-во Шаповалова В. М., 1996. – 280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Стихи Д. Маматова о природе, о сельчанах, о военном детстве пронзительно лиричны и правдивы. В этом сборнике около семидесяти таких опаленных стихотворений. Появление поэтической книги «На острие судьбы» - это новое и свежее явление в русской литературе. Главной притягательной силой книги является изображенная автором чистейшая и простая правда и натуральная реальность. Исторические факты Д. Маматов облекает в неповторимые, необычные образы, чем и завлекает и очаровывает; и разъясняет и обвиняет. В его стихах лирика и ирония, боль и радость, в них душа поэта просвечивает как сквозь стекло, фокусируя талант гения.</a:t>
            </a:r>
            <a:endParaRPr lang="ru-RU" dirty="0"/>
          </a:p>
        </p:txBody>
      </p:sp>
      <p:pic>
        <p:nvPicPr>
          <p:cNvPr id="14338" name="Picture 2" descr="F:\Литературная Белгородчина\книги\CCF18102012_0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0647" b="30088"/>
          <a:stretch>
            <a:fillRect/>
          </a:stretch>
        </p:blipFill>
        <p:spPr bwMode="auto">
          <a:xfrm rot="205399">
            <a:off x="4299860" y="732406"/>
            <a:ext cx="3905365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64999">
              <a:srgbClr val="F0EBD5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sz="6700" b="1" dirty="0" smtClean="0">
                <a:solidFill>
                  <a:srgbClr val="002060"/>
                </a:solidFill>
              </a:rPr>
              <a:t>Гимн землячества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038600" cy="4525963"/>
          </a:xfrm>
          <a:gradFill flip="none" rotWithShape="1">
            <a:gsLst>
              <a:gs pos="0">
                <a:srgbClr val="5E9EFF"/>
              </a:gs>
              <a:gs pos="39999">
                <a:srgbClr val="00B0F0"/>
              </a:gs>
              <a:gs pos="70000">
                <a:schemeClr val="accent2">
                  <a:lumMod val="75000"/>
                  <a:alpha val="68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635000"/>
          </a:effectLst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sz="5100" i="1" dirty="0" smtClean="0">
                <a:solidFill>
                  <a:schemeClr val="accent3">
                    <a:lumMod val="50000"/>
                  </a:schemeClr>
                </a:solidFill>
              </a:rPr>
              <a:t>Велика, друзья, Россия,</a:t>
            </a:r>
          </a:p>
          <a:p>
            <a:pPr algn="ctr">
              <a:buNone/>
            </a:pPr>
            <a:r>
              <a:rPr lang="ru-RU" sz="5100" i="1" dirty="0" smtClean="0">
                <a:solidFill>
                  <a:schemeClr val="accent3">
                    <a:lumMod val="50000"/>
                  </a:schemeClr>
                </a:solidFill>
              </a:rPr>
              <a:t>Сердцу милая страна.</a:t>
            </a:r>
          </a:p>
          <a:p>
            <a:pPr algn="ctr">
              <a:buNone/>
            </a:pPr>
            <a:r>
              <a:rPr lang="ru-RU" sz="5100" i="1" dirty="0" smtClean="0">
                <a:solidFill>
                  <a:schemeClr val="accent3">
                    <a:lumMod val="50000"/>
                  </a:schemeClr>
                </a:solidFill>
              </a:rPr>
              <a:t>Но дороже и красивей</a:t>
            </a:r>
          </a:p>
          <a:p>
            <a:pPr algn="ctr">
              <a:buNone/>
            </a:pPr>
            <a:r>
              <a:rPr lang="ru-RU" sz="5100" i="1" dirty="0" smtClean="0">
                <a:solidFill>
                  <a:schemeClr val="accent3">
                    <a:lumMod val="50000"/>
                  </a:schemeClr>
                </a:solidFill>
              </a:rPr>
              <a:t>Нам родная сторона.</a:t>
            </a:r>
          </a:p>
          <a:p>
            <a:pPr algn="ctr">
              <a:buNone/>
            </a:pPr>
            <a:r>
              <a:rPr lang="ru-RU" sz="5100" i="1" dirty="0" smtClean="0">
                <a:solidFill>
                  <a:schemeClr val="accent3">
                    <a:lumMod val="50000"/>
                  </a:schemeClr>
                </a:solidFill>
              </a:rPr>
              <a:t>Это Белгород любимый,</a:t>
            </a:r>
          </a:p>
          <a:p>
            <a:pPr algn="ctr">
              <a:buNone/>
            </a:pPr>
            <a:r>
              <a:rPr lang="ru-RU" sz="5100" i="1" dirty="0" smtClean="0">
                <a:solidFill>
                  <a:schemeClr val="accent3">
                    <a:lumMod val="50000"/>
                  </a:schemeClr>
                </a:solidFill>
              </a:rPr>
              <a:t>Где за речкой соловьи</a:t>
            </a:r>
          </a:p>
          <a:p>
            <a:pPr algn="ctr">
              <a:buNone/>
            </a:pPr>
            <a:r>
              <a:rPr lang="ru-RU" sz="5100" i="1" dirty="0" smtClean="0">
                <a:solidFill>
                  <a:schemeClr val="accent3">
                    <a:lumMod val="50000"/>
                  </a:schemeClr>
                </a:solidFill>
              </a:rPr>
              <a:t>По утрам нас всех будили</a:t>
            </a:r>
          </a:p>
          <a:p>
            <a:pPr algn="ctr">
              <a:buNone/>
            </a:pPr>
            <a:r>
              <a:rPr lang="ru-RU" sz="5100" i="1" dirty="0" smtClean="0">
                <a:solidFill>
                  <a:schemeClr val="accent3">
                    <a:lumMod val="50000"/>
                  </a:schemeClr>
                </a:solidFill>
              </a:rPr>
              <a:t>И нам пели о любви…</a:t>
            </a:r>
          </a:p>
          <a:p>
            <a:pPr algn="ctr">
              <a:buNone/>
            </a:pPr>
            <a:endParaRPr lang="ru-RU" sz="5100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sz="5100" i="1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К. Н. Зуев</a:t>
            </a:r>
            <a:endParaRPr lang="ru-RU" sz="51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122" name="Picture 2" descr="F:\Литературная Белгородчина\0_6d48d_e4dce0f_XL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74238"/>
            <a:ext cx="4038600" cy="437788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diamond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">
              <a:schemeClr val="accent5">
                <a:lumMod val="20000"/>
                <a:lumOff val="80000"/>
              </a:schemeClr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Зуев К. Н. Басни деда Кости из </a:t>
            </a:r>
            <a:br>
              <a:rPr lang="ru-RU" sz="1400" dirty="0" smtClean="0"/>
            </a:br>
            <a:r>
              <a:rPr lang="ru-RU" sz="1400" dirty="0"/>
              <a:t> </a:t>
            </a:r>
            <a:r>
              <a:rPr lang="ru-RU" sz="1400" dirty="0" smtClean="0"/>
              <a:t> З93 Болховца / К. Н. Зуев. – Белгород : Белгородская обл. типография, 2011. – 304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К. Зуев является автором гимна Белгородского землячества. В предлагаемую вашему вниманию книгу включены басни разных лет Зуева Константина Никитовича. Басни занимают особый пласт в его творчестве и по изложению, колориту языка, глубине философского мышления не уступают лучшим басням именитых баснописцев. В сборник вошли не только басни, но и стихотворения.</a:t>
            </a:r>
            <a:endParaRPr lang="ru-RU" dirty="0"/>
          </a:p>
        </p:txBody>
      </p:sp>
      <p:pic>
        <p:nvPicPr>
          <p:cNvPr id="12290" name="Picture 2" descr="F:\Литературная Белгородчина\книги\CCF18102012_0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1800" b="29876"/>
          <a:stretch>
            <a:fillRect/>
          </a:stretch>
        </p:blipFill>
        <p:spPr bwMode="auto">
          <a:xfrm>
            <a:off x="4716016" y="620688"/>
            <a:ext cx="3960440" cy="571217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46" name="Picture 2" descr="F:\Литературная Белгородчина\x_4c260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93096"/>
            <a:ext cx="3360672" cy="242088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diamond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chemeClr val="accent3">
                <a:lumMod val="60000"/>
                <a:lumOff val="40000"/>
              </a:schemeClr>
            </a:gs>
            <a:gs pos="100000">
              <a:srgbClr val="156B13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Амосов В. Н. По великой </a:t>
            </a:r>
            <a:br>
              <a:rPr lang="ru-RU" sz="1400" dirty="0" smtClean="0"/>
            </a:br>
            <a:r>
              <a:rPr lang="ru-RU" sz="1400" dirty="0" smtClean="0"/>
              <a:t>  А62   милости твоей / В. Н. Амосов. – Белгород: БелПолиИнформ, 2002. – 108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В данной книге автор собрал стихи, связанные с собственными душевными переживаниями, личным пониманием злободневных проблем человека, который только ступил на путь православной жизни. В. Амосов делится в своём сборнике всем, что наболело на душе за последнее время. Все стихи написаны при зажженной лампаде и после совершения молитвы. Книга выпущена по благословению схиархимандридта  Свято-Троице-Сергиевой лавры отца Михаила. Лирические раздумья о преемственности поколений полны веры в силы добра, красоты и вечного обновления жизни.</a:t>
            </a:r>
            <a:endParaRPr lang="ru-RU" dirty="0"/>
          </a:p>
        </p:txBody>
      </p:sp>
      <p:pic>
        <p:nvPicPr>
          <p:cNvPr id="9218" name="Picture 2" descr="F:\Литературная Белгородчина\книги\CCF18102012_0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2352" b="31318"/>
          <a:stretch>
            <a:fillRect/>
          </a:stretch>
        </p:blipFill>
        <p:spPr bwMode="auto">
          <a:xfrm>
            <a:off x="4716016" y="620688"/>
            <a:ext cx="3784381" cy="554461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2" name="Picture 2" descr="F:\Литературная Белгородчина\photo_event_474_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5286898"/>
            <a:ext cx="3384376" cy="157110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diamond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7030A0">
                <a:alpha val="36000"/>
              </a:srgbClr>
            </a:gs>
            <a:gs pos="22000">
              <a:srgbClr val="0A128C"/>
            </a:gs>
            <a:gs pos="32000">
              <a:srgbClr val="181CC7"/>
            </a:gs>
            <a:gs pos="88000">
              <a:srgbClr val="7005D4"/>
            </a:gs>
            <a:gs pos="28000">
              <a:srgbClr val="8C3D9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Бондаренко Ж. Н. Взором к</a:t>
            </a:r>
            <a:br>
              <a:rPr lang="ru-RU" sz="1400" dirty="0" smtClean="0"/>
            </a:br>
            <a:r>
              <a:rPr lang="ru-RU" sz="1400" dirty="0" smtClean="0"/>
              <a:t>  Б81    небу обращаясь: стихи / Ж. Н. Бондаренко. – Белгород: КОНСТАНТА, 2005. – 107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В сборник поэтессы Жанны Бандаренко из Грайворона вошли новые произведения, а также стихи, написанные в прошлые годы. Инвалид детства, она училась в специальной школе-интернате для детей-инвалидов. В качестве профессионального пути избрала журналистику. Стихи Жанна пишет с детства. За прошлые годы вышли в свет пять поэтических сборников. Публиковалась в ряде районных. Областных и центральных периодических изданий. Член Союза писателей России с 2001 года. Лауреат областной творческой премии «Молодость Белгородчины». Тема духовности занимает большое место в творчестве Жанны.</a:t>
            </a:r>
            <a:endParaRPr lang="ru-RU" dirty="0"/>
          </a:p>
        </p:txBody>
      </p:sp>
      <p:pic>
        <p:nvPicPr>
          <p:cNvPr id="4098" name="Picture 2" descr="F:\Литературная Белгородчина\книги\CCF18102012_0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2352" b="33778"/>
          <a:stretch>
            <a:fillRect/>
          </a:stretch>
        </p:blipFill>
        <p:spPr bwMode="auto">
          <a:xfrm>
            <a:off x="4499991" y="620688"/>
            <a:ext cx="4126801" cy="5616624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>
    <p:diamond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Чиченкова С. Н. Сколько лет,</a:t>
            </a:r>
            <a:br>
              <a:rPr lang="ru-RU" sz="1400" dirty="0" smtClean="0"/>
            </a:br>
            <a:r>
              <a:rPr lang="ru-RU" sz="1400" dirty="0" smtClean="0"/>
              <a:t> Ч72 сколько зим… / С. Н. Чиченкова. – Белгород: КОНСТАНТА, 2006. – 224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В этом сборнике Светланы Чиченковой, как и в ранее вышедших «Я люблю этот Белый город», «И все это мы…», бьётся пульс времени, ощущается память сердца, пора зрелости – действенного осмысления всего пережитого. Её стихи объединяет тема нравственной ответственности перед современниками, перед своей совестью. Она тонко чувствует природу, её краски. Пейзажи в стихах и прозе поэтичны, в них очаровательная сила притяжения. В творчество С. Чиченковой удачно вписываются юмор и сатира с лёгкой улыбкой обличения. В её рассказах поэтичность смешана с мягкой иронией; их отличает умение увидеть большое в малом, правдиво и тонко запечатлеть неброскую красоту повседневности. </a:t>
            </a:r>
            <a:endParaRPr lang="ru-RU" dirty="0"/>
          </a:p>
        </p:txBody>
      </p:sp>
      <p:pic>
        <p:nvPicPr>
          <p:cNvPr id="9218" name="Picture 2" descr="F:\Литературная Белгородчина\книги\CCF18102012_000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-212" r="39172" b="43620"/>
          <a:stretch>
            <a:fillRect/>
          </a:stretch>
        </p:blipFill>
        <p:spPr bwMode="auto">
          <a:xfrm>
            <a:off x="4499992" y="548680"/>
            <a:ext cx="4104456" cy="568863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diamond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30000">
              <a:srgbClr val="D49E6C"/>
            </a:gs>
            <a:gs pos="70000">
              <a:srgbClr val="A65528"/>
            </a:gs>
            <a:gs pos="9000">
              <a:srgbClr val="00B0F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Кулижников М. А. Покаяние:</a:t>
            </a:r>
            <a:br>
              <a:rPr lang="ru-RU" sz="1400" dirty="0" smtClean="0"/>
            </a:br>
            <a:r>
              <a:rPr lang="ru-RU" sz="1400" dirty="0" smtClean="0"/>
              <a:t>  К90  стихи / М. А. Кулижников. – Белгород: Крестьянское дело, 2001ю – 48 с. : ил.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«Покаяние» – второй сборник стихов белгородского поэта, члена Союза писателей России Михаила Кулижникова. Почти все стихотворения, вошедшие в этот сборник, написаны в период с 1999 по 2001 год. В своих стихах и прозе Михаил Кулижников пишет об отношениях между людьми, неудачах и радостях, любви и разочаровании, стремлении человека понять мир и попытках убежать от себя. </a:t>
            </a:r>
            <a:endParaRPr lang="ru-RU" dirty="0"/>
          </a:p>
        </p:txBody>
      </p:sp>
      <p:pic>
        <p:nvPicPr>
          <p:cNvPr id="8194" name="Picture 2" descr="F:\Литературная Белгородчина\книги\CCF18102012_0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45440" b="36239"/>
          <a:stretch>
            <a:fillRect/>
          </a:stretch>
        </p:blipFill>
        <p:spPr bwMode="auto">
          <a:xfrm>
            <a:off x="4644008" y="476672"/>
            <a:ext cx="3528392" cy="5733637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Above"/>
            <a:lightRig rig="threePt" dir="t"/>
          </a:scene3d>
        </p:spPr>
      </p:pic>
      <p:pic>
        <p:nvPicPr>
          <p:cNvPr id="5122" name="Picture 2" descr="F:\Литературная Белгородчина\1333131217.143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581128"/>
            <a:ext cx="3240360" cy="2052228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amond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Кобзарь В. П. Светлый август:</a:t>
            </a:r>
            <a:br>
              <a:rPr lang="ru-RU" sz="1400" dirty="0" smtClean="0"/>
            </a:br>
            <a:r>
              <a:rPr lang="ru-RU" sz="1400" dirty="0" smtClean="0"/>
              <a:t>  К55 лирика / В. П. Кобзарь. – Белгород: КОНСТАНТА, 2008. – 104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Вера Кобзарь – лирик. Стихи её – как плавное течение спокойной глубоководной реки. В них естественная жизнь с её тревогами, печалями, раздумьями. Формы её стихотворений, ритмическое построение органично сочетаются с их тематикой, что придаёт им естественность и доверительность. Стихи этой поэтессы не абстрактные, а конкретные. Она пишет о пережитом, увиденном. О том, что прошло через её сердце. Но это отнюдь не прозаические сюжетные зарисовки, а скорее – лирические раздумья глубоко чувствующего человека. Следует также отметить музыкальность и образность многих стихотворений.</a:t>
            </a:r>
            <a:endParaRPr lang="ru-RU" dirty="0"/>
          </a:p>
        </p:txBody>
      </p:sp>
      <p:pic>
        <p:nvPicPr>
          <p:cNvPr id="6146" name="Picture 2" descr="F:\Литературная Белгородчина\книги\CCF18102012_0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42582" b="38699"/>
          <a:stretch>
            <a:fillRect/>
          </a:stretch>
        </p:blipFill>
        <p:spPr bwMode="auto">
          <a:xfrm rot="291965">
            <a:off x="4583597" y="624542"/>
            <a:ext cx="3721112" cy="5524812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386" name="Picture 2" descr="F:\Литературная Белгородчина\f_4ec4f5110a81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399838"/>
            <a:ext cx="2880320" cy="1458162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amond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chemeClr val="accent2">
                <a:lumMod val="60000"/>
                <a:lumOff val="40000"/>
              </a:schemeClr>
            </a:gs>
            <a:gs pos="28000">
              <a:srgbClr val="825600"/>
            </a:gs>
            <a:gs pos="42999">
              <a:srgbClr val="FFA800"/>
            </a:gs>
            <a:gs pos="53000">
              <a:schemeClr val="accent2">
                <a:lumMod val="75000"/>
              </a:schemeClr>
            </a:gs>
            <a:gs pos="72000">
              <a:srgbClr val="FFA800"/>
            </a:gs>
            <a:gs pos="87000">
              <a:schemeClr val="accent2">
                <a:lumMod val="60000"/>
                <a:lumOff val="40000"/>
              </a:schemeClr>
            </a:gs>
            <a:gs pos="100000">
              <a:srgbClr val="FFA800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 Ерошенко В. Я. Сказки / В. Я.</a:t>
            </a:r>
            <a:br>
              <a:rPr lang="ru-RU" sz="1400" dirty="0" smtClean="0"/>
            </a:br>
            <a:r>
              <a:rPr lang="ru-RU" sz="1400" dirty="0" smtClean="0"/>
              <a:t> Е76 Ерошенко. – Белгород: Везелица, 1992. – 24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Автор данной книги, наш земляк жил в Японии и Китае, Бирме и Индии, бывал в Англии, Франции, Германии и Финляндии. Он почти весь мир обошел пешком, хотя с детства лишился зрения. Произведения В. Ерошенко неоднократно издавались в Японии и Китае, он был признан как литератор-самородок и стал другом китайского классика Лу Синя. Мир, увиденный его отзывчивым сердцем, он не унес с собой, а оставил в сказках, стихах, рассказах и очерках.</a:t>
            </a:r>
            <a:endParaRPr lang="ru-RU" dirty="0"/>
          </a:p>
        </p:txBody>
      </p:sp>
      <p:pic>
        <p:nvPicPr>
          <p:cNvPr id="10242" name="Picture 2" descr="F:\Литературная Белгородчина\книги\CCF18102012_0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2352" b="31318"/>
          <a:stretch>
            <a:fillRect/>
          </a:stretch>
        </p:blipFill>
        <p:spPr bwMode="auto">
          <a:xfrm rot="692556">
            <a:off x="4656326" y="656085"/>
            <a:ext cx="3793120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8" name="Picture 2" descr="F:\Литературная Белгородчина\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157192"/>
            <a:ext cx="3600400" cy="150735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ransition>
    <p:diamond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2">
                <a:lumMod val="40000"/>
                <a:lumOff val="60000"/>
              </a:schemeClr>
            </a:gs>
            <a:gs pos="8000">
              <a:srgbClr val="83A7C3"/>
            </a:gs>
            <a:gs pos="13000">
              <a:srgbClr val="768FB9"/>
            </a:gs>
            <a:gs pos="21001">
              <a:schemeClr val="accent2">
                <a:lumMod val="60000"/>
                <a:lumOff val="40000"/>
              </a:schemeClr>
            </a:gs>
            <a:gs pos="52000">
              <a:srgbClr val="FFFFFF"/>
            </a:gs>
            <a:gs pos="46000">
              <a:schemeClr val="tx2">
                <a:lumMod val="40000"/>
                <a:lumOff val="60000"/>
              </a:schemeClr>
            </a:gs>
            <a:gs pos="58000">
              <a:srgbClr val="80302D"/>
            </a:gs>
            <a:gs pos="71001">
              <a:schemeClr val="tx2">
                <a:lumMod val="60000"/>
                <a:lumOff val="40000"/>
              </a:schemeClr>
            </a:gs>
            <a:gs pos="94000">
              <a:schemeClr val="accent2">
                <a:lumMod val="75000"/>
              </a:schemeClr>
            </a:gs>
            <a:gs pos="100000">
              <a:srgbClr val="55261C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Трищенко С. А. Фальшивые </a:t>
            </a:r>
            <a:br>
              <a:rPr lang="ru-RU" sz="1400" dirty="0" smtClean="0"/>
            </a:br>
            <a:r>
              <a:rPr lang="ru-RU" sz="1400" dirty="0" smtClean="0"/>
              <a:t>  Т69 лабиринты или Иллюзия отражения / С. А. Трищенко. – Белгород: Графика, 2001. – 302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/>
              <a:t>Роман в стиле «интеллектуального фентези» с элементами пародии. Пересечение трех миров — компьютерного, реального и сказочного — дают неожиданные эффекты и ставят ряд вопросов: об ответственности человека за свои творения, о стирании грани между реальностью и виртуальностью, о необходимости осознания своего места в мире — и в каком именно мире? На каждой странице встречаются неожиданные повороты сюжета, невероятные приключения и парадоксальные ситуации. Произведение является в целом абсолютно оригинальным — на что указывает вторая часть названия: «Иллюзия отражения».</a:t>
            </a:r>
            <a:endParaRPr lang="ru-RU" dirty="0"/>
          </a:p>
        </p:txBody>
      </p:sp>
      <p:pic>
        <p:nvPicPr>
          <p:cNvPr id="12290" name="Picture 2" descr="F:\Литературная Белгородчина\книги\CCF18102012_0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2352" b="31318"/>
          <a:stretch>
            <a:fillRect/>
          </a:stretch>
        </p:blipFill>
        <p:spPr bwMode="auto">
          <a:xfrm>
            <a:off x="4067944" y="620688"/>
            <a:ext cx="4288437" cy="55446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bg1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«Истоки таланта – родная земля» 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10242" name="Picture 2" descr="F:\Литературная Белгородчина\bel_map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152" y="1268760"/>
            <a:ext cx="7632848" cy="5017930"/>
          </a:xfrm>
          <a:prstGeom prst="rect">
            <a:avLst/>
          </a:prstGeom>
          <a:noFill/>
        </p:spPr>
      </p:pic>
      <p:pic>
        <p:nvPicPr>
          <p:cNvPr id="5122" name="Picture 2" descr="F:\Литературная Белгородчина\x_8aa6683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25144"/>
            <a:ext cx="3096344" cy="1921749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00B050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5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Агеев  В. Г. Город у Белой</a:t>
            </a:r>
            <a:br>
              <a:rPr lang="ru-RU" sz="1400" dirty="0" smtClean="0"/>
            </a:br>
            <a:r>
              <a:rPr lang="ru-RU" sz="1400" dirty="0" smtClean="0"/>
              <a:t>  А23   Горы / В. Г. Агеев. – Белгород,              1995. – 79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Автор книги – белгородец Агеев Василий Гаврилович, ветеран войны и труда, с собственных позиций, в стихотворной форме излагает основные этапы становления Белгорода – крепости и его роль, сначала в составе Киевской </a:t>
            </a:r>
            <a:r>
              <a:rPr lang="ru-RU" dirty="0"/>
              <a:t>Р</a:t>
            </a:r>
            <a:r>
              <a:rPr lang="ru-RU" dirty="0" smtClean="0"/>
              <a:t>уси , а позднее в Московском государстве. Книга была выпущена к 1000–летию Белгорода. Поэма состоит из пяти глав, в конце брошюры приведены пояснения к историческим именам, названиям и терминам.</a:t>
            </a:r>
            <a:endParaRPr lang="ru-RU" dirty="0"/>
          </a:p>
        </p:txBody>
      </p:sp>
      <p:pic>
        <p:nvPicPr>
          <p:cNvPr id="1026" name="Picture 2" descr="F:\Литературная Белгородчина\книги\CCF18102012_0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3505" b="33566"/>
          <a:stretch>
            <a:fillRect/>
          </a:stretch>
        </p:blipFill>
        <p:spPr bwMode="auto">
          <a:xfrm>
            <a:off x="4427984" y="548680"/>
            <a:ext cx="4020447" cy="5566772"/>
          </a:xfrm>
          <a:prstGeom prst="rect">
            <a:avLst/>
          </a:prstGeom>
          <a:ln w="190500" cap="rnd">
            <a:solidFill>
              <a:srgbClr val="FFFFFF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2" descr="F:\Литературная Белгородчина\x_0f53d92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653136"/>
            <a:ext cx="4019054" cy="161227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1">
              <a:srgbClr val="5F5F5F"/>
            </a:gs>
            <a:gs pos="21001">
              <a:srgbClr val="5F5F5F"/>
            </a:gs>
            <a:gs pos="21001">
              <a:srgbClr val="5F5F5F"/>
            </a:gs>
            <a:gs pos="21001">
              <a:srgbClr val="5F5F5F"/>
            </a:gs>
            <a:gs pos="58000">
              <a:schemeClr val="tx2">
                <a:lumMod val="60000"/>
                <a:lumOff val="40000"/>
              </a:schemeClr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Анисимов Н. С. Исповедь /</a:t>
            </a:r>
            <a:br>
              <a:rPr lang="ru-RU" sz="1400" dirty="0" smtClean="0"/>
            </a:br>
            <a:r>
              <a:rPr lang="ru-RU" sz="1400" dirty="0"/>
              <a:t> </a:t>
            </a:r>
            <a:r>
              <a:rPr lang="ru-RU" sz="1400" dirty="0" smtClean="0"/>
              <a:t>А67    Н.    С. Анисимов. – Белгород,</a:t>
            </a:r>
            <a:r>
              <a:rPr lang="ru-RU" sz="1400" dirty="0"/>
              <a:t> </a:t>
            </a:r>
            <a:r>
              <a:rPr lang="ru-RU" sz="1400" dirty="0" smtClean="0"/>
              <a:t>1994. – 80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В книге автор остаётся верен своей тематике: писать о людях Белгорода и Белгородчины. Простых, обыкновенных, заслуживающих доброго слова. В этом сборнике Н. Анисимов не отходит от деревенской тематики. В ряде стихов поднимаются социальные проблемы Белгорода, сделана попытка заглянуть в историю города. В прошлом атеист, автор выражает своё новое отношение к религии в данной книге.</a:t>
            </a:r>
            <a:endParaRPr lang="ru-RU" dirty="0"/>
          </a:p>
        </p:txBody>
      </p:sp>
      <p:pic>
        <p:nvPicPr>
          <p:cNvPr id="2050" name="Picture 2" descr="F:\Литературная Белгородчина\книги\CCF18102012_0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4057" b="33778"/>
          <a:stretch>
            <a:fillRect/>
          </a:stretch>
        </p:blipFill>
        <p:spPr bwMode="auto">
          <a:xfrm>
            <a:off x="4499992" y="764704"/>
            <a:ext cx="3721112" cy="5195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194" name="Picture 2" descr="F:\Литературная Белгородчина\x_d26e90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437113"/>
            <a:ext cx="3600400" cy="2088232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59000">
              <a:srgbClr val="3333CC">
                <a:alpha val="38000"/>
              </a:srgbClr>
            </a:gs>
            <a:gs pos="81000">
              <a:srgbClr val="1170FF"/>
            </a:gs>
            <a:gs pos="100000">
              <a:srgbClr val="006699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Зуев К. Н. Я вам сердце своё </a:t>
            </a:r>
            <a:br>
              <a:rPr lang="ru-RU" sz="1400" dirty="0" smtClean="0"/>
            </a:br>
            <a:r>
              <a:rPr lang="ru-RU" sz="1400" dirty="0"/>
              <a:t> </a:t>
            </a:r>
            <a:r>
              <a:rPr lang="ru-RU" sz="1400" dirty="0" smtClean="0"/>
              <a:t> З93    дарю: сборник стихов и песен / К. Н. Зуев. – Белгород : Белгор. </a:t>
            </a:r>
            <a:r>
              <a:rPr lang="ru-RU" sz="1400" dirty="0"/>
              <a:t>о</a:t>
            </a:r>
            <a:r>
              <a:rPr lang="ru-RU" sz="1400" dirty="0" smtClean="0"/>
              <a:t>бл. тип., 2011. – 240 с.</a:t>
            </a:r>
            <a:endParaRPr lang="ru-RU" sz="1400" dirty="0"/>
          </a:p>
        </p:txBody>
      </p:sp>
      <p:sp useBgFill="1"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В предлагаемую вашему вниманию книгу включены стихи и песни Зуева Константина Никитовича, которые он посвятил славному городу Белгороду, городам и селам Белгородской области и прекрасным, душевным и трудолюбивым людям Святого Белогорья. Весь строй книги связан с песней. Это и понятно: стихи поэта лиричны, образно, органично вплетаются в музыкальное оформление.</a:t>
            </a:r>
            <a:endParaRPr lang="ru-RU" dirty="0"/>
          </a:p>
        </p:txBody>
      </p:sp>
      <p:pic>
        <p:nvPicPr>
          <p:cNvPr id="11266" name="Picture 2" descr="F:\Литературная Белгородчина\книги\CCF18102012_0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2352" b="30088"/>
          <a:stretch>
            <a:fillRect/>
          </a:stretch>
        </p:blipFill>
        <p:spPr bwMode="auto">
          <a:xfrm rot="205306">
            <a:off x="4572000" y="548681"/>
            <a:ext cx="3759232" cy="5400600"/>
          </a:xfrm>
          <a:prstGeom prst="rect">
            <a:avLst/>
          </a:prstGeom>
          <a:ln>
            <a:gradFill>
              <a:gsLst>
                <a:gs pos="0">
                  <a:srgbClr val="3399FF"/>
                </a:gs>
                <a:gs pos="0">
                  <a:srgbClr val="FFC000"/>
                </a:gs>
                <a:gs pos="16000">
                  <a:srgbClr val="00CCCC"/>
                </a:gs>
                <a:gs pos="47000">
                  <a:srgbClr val="9999FF"/>
                </a:gs>
                <a:gs pos="60001">
                  <a:srgbClr val="2E6792"/>
                </a:gs>
                <a:gs pos="71001">
                  <a:srgbClr val="3333CC"/>
                </a:gs>
                <a:gs pos="81000">
                  <a:srgbClr val="1170FF"/>
                </a:gs>
                <a:gs pos="100000">
                  <a:srgbClr val="006699"/>
                </a:gs>
              </a:gsLst>
              <a:lin ang="4200000" scaled="0"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50" name="Picture 2" descr="F:\Литературная Белгородчина\x_c1dd58f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293096"/>
            <a:ext cx="3024336" cy="226825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6">
                <a:lumMod val="75000"/>
              </a:schemeClr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Ш4Р6 Чернухин И. А. Бел - город /</a:t>
            </a:r>
            <a:br>
              <a:rPr lang="ru-RU" sz="1400" dirty="0" smtClean="0"/>
            </a:br>
            <a:r>
              <a:rPr lang="ru-RU" sz="1400" dirty="0"/>
              <a:t> </a:t>
            </a:r>
            <a:r>
              <a:rPr lang="ru-RU" sz="1400" dirty="0" smtClean="0"/>
              <a:t> А23  И. А. Чернухин. – Б. :</a:t>
            </a:r>
            <a:r>
              <a:rPr lang="ru-RU" sz="1400" dirty="0"/>
              <a:t> </a:t>
            </a:r>
            <a:r>
              <a:rPr lang="ru-RU" sz="1400" dirty="0" smtClean="0"/>
              <a:t>Везелица, 1992. – 48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r>
              <a:rPr lang="ru-RU" dirty="0" smtClean="0"/>
              <a:t>И.А. Чернухин по праву является певцом родной земли, потому что родина в его творчестве конкретна, узнаваема в деталях. С большой силой художественного воображения воссоздана в поэме «Бел-город», история возникновения города-крепости Белгорода, жизнь, повседневный быт и труд его первых поселенцев - стрельцов, слобожан мирных профессий. Поэт прекрасно знает историю своей родной земли, воссоздает образы как  исторических деятелей, так и простых людей, не устает подчеркивать: мало знать о героизме наших предков, нужно еще и ценить и перенимать их опыт созидания и защиты Родины. </a:t>
            </a:r>
          </a:p>
          <a:p>
            <a:pPr algn="just"/>
            <a:endParaRPr lang="ru-RU" dirty="0"/>
          </a:p>
        </p:txBody>
      </p:sp>
      <p:pic>
        <p:nvPicPr>
          <p:cNvPr id="3074" name="Picture 2" descr="F:\Литературная Белгородчина\книги\CCF18102012_0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2352" b="33778"/>
          <a:stretch>
            <a:fillRect/>
          </a:stretch>
        </p:blipFill>
        <p:spPr bwMode="auto">
          <a:xfrm>
            <a:off x="4427984" y="476672"/>
            <a:ext cx="4009144" cy="5456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rgbClr val="7030A0"/>
            </a:gs>
            <a:gs pos="87000">
              <a:srgbClr val="7030A0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Ш4П6 Бочарников Ю. Страницы</a:t>
            </a:r>
            <a:br>
              <a:rPr lang="ru-RU" sz="1400" dirty="0" smtClean="0"/>
            </a:br>
            <a:r>
              <a:rPr lang="ru-RU" sz="1400" dirty="0"/>
              <a:t> </a:t>
            </a:r>
            <a:r>
              <a:rPr lang="ru-RU" sz="1400" dirty="0" smtClean="0"/>
              <a:t> Б86 памяти: стихи / Ю.</a:t>
            </a:r>
            <a:r>
              <a:rPr lang="ru-RU" sz="1400" dirty="0"/>
              <a:t> </a:t>
            </a:r>
            <a:r>
              <a:rPr lang="ru-RU" sz="1400" dirty="0" smtClean="0"/>
              <a:t>Бочарников. – Белгород,</a:t>
            </a:r>
            <a:r>
              <a:rPr lang="ru-RU" sz="1400" dirty="0"/>
              <a:t> </a:t>
            </a:r>
            <a:r>
              <a:rPr lang="ru-RU" sz="1400" dirty="0" smtClean="0"/>
              <a:t>2004. – 72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 smtClean="0"/>
              <a:t>Истоки поэтического вдохновения Ю. Бочарникова – родная белгородская земля. В своих стихах он рассказывает о жизни и труде дорогих сердцу людей. В этой книге собраны лучшие стихи автора, написанные в период с 1977 года по 2004, которые прошли испытание временем. Большинство из них посвящены теме любви. Романтика в сочетании с простым человеческим счастьем волнуют автора, заставляют по-новому смотреть на мир и искать в нем свое место.</a:t>
            </a:r>
            <a:endParaRPr lang="ru-RU" dirty="0"/>
          </a:p>
        </p:txBody>
      </p:sp>
      <p:pic>
        <p:nvPicPr>
          <p:cNvPr id="5122" name="Picture 2" descr="F:\Литературная Белгородчина\книги\CCF18102012_0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18" r="37467" b="38699"/>
          <a:stretch>
            <a:fillRect/>
          </a:stretch>
        </p:blipFill>
        <p:spPr bwMode="auto">
          <a:xfrm>
            <a:off x="4499992" y="836712"/>
            <a:ext cx="3826743" cy="511256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218" name="Picture 2" descr="F:\Литературная Белгородчина\0c04293dd6d0ba8ed651b38e99f826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25144"/>
            <a:ext cx="3528392" cy="1717824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amond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2768</Words>
  <Application>Microsoft Office PowerPoint</Application>
  <PresentationFormat>Экран (4:3)</PresentationFormat>
  <Paragraphs>81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Литературная Белгородчина</vt:lpstr>
      <vt:lpstr>Литературный музей</vt:lpstr>
      <vt:lpstr>Гимн землячества </vt:lpstr>
      <vt:lpstr>«Истоки таланта – родная земля» </vt:lpstr>
      <vt:lpstr>Ш4Р6 Агеев  В. Г. Город у Белой   А23   Горы / В. Г. Агеев. – Белгород,              1995. – 79 с.</vt:lpstr>
      <vt:lpstr>Ш4Р6 Анисимов Н. С. Исповедь /  А67    Н.    С. Анисимов. – Белгород, 1994. – 80 с.</vt:lpstr>
      <vt:lpstr>Ш4Р6 Зуев К. Н. Я вам сердце своё    З93    дарю: сборник стихов и песен / К. Н. Зуев. – Белгород : Белгор. обл. тип., 2011. – 240 с.</vt:lpstr>
      <vt:lpstr>Ш4Р6 Чернухин И. А. Бел - город /   А23  И. А. Чернухин. – Б. : Везелица, 1992. – 48 с.</vt:lpstr>
      <vt:lpstr>Ш4П6 Бочарников Ю. Страницы   Б86 памяти: стихи / Ю. Бочарников. – Белгород, 2004. – 72 с.</vt:lpstr>
      <vt:lpstr>Ш4Р6 Лиманский В. И.   Л58 Заброшенный сад: стихотворения / В. И. Лиманский. Белгород: Белгородская обл. типография, 2007. – 140 с.</vt:lpstr>
      <vt:lpstr>Ш4Р6  Лыков П. А. Посвящения / П.   Л88 А. Лыков. – Белгород: Крестьянское дело, 2003. – 136 с.</vt:lpstr>
      <vt:lpstr>Ш4Р6 Черных П. Г. Просторы души    Ч49 моей: стихи, проза / П. Г. Черных. – Белгород: изд. дом «Шаповалов», 1997. – 128 с.</vt:lpstr>
      <vt:lpstr>«О любви с любовью»</vt:lpstr>
      <vt:lpstr>Ш4Р6 Кагнер Ю. В. Строки любви:   К12 стихи / Ю. В. Кагнер. – Белгород: изд-во Шаповалова, 2007. – с. 96.</vt:lpstr>
      <vt:lpstr>Ш4Р6 Бычкова Г. Н. Я доверяю   Б95   звенящему ветру…: стихи / Г. Н. Бычкова. – Белгород: Везелица, 1993. – 72 с.</vt:lpstr>
      <vt:lpstr>Ш4Р6 Филатов Н. Г. Признание:   Ф51    стихотворения, проза / Н. Г. Филатов.- Белгород: Россиянка, 1994. – 96 с.</vt:lpstr>
      <vt:lpstr>Ш4Р6 Плетинский В. В. О любви с  П38 любовью: лирика / В. В. Плетинский. – Белгород: КОНСТАНТА, 2008. – 32 с.</vt:lpstr>
      <vt:lpstr>Ш4Р6 Грищенко Н. Н. Дождь на    Г85  плацу: стихи, проза / Н. Н. Грищенко. – Белгород: изд. дом «В. Шаповалов»,2000. – 240 с.</vt:lpstr>
      <vt:lpstr>Память о войне</vt:lpstr>
      <vt:lpstr>Ш4Р6 Кривцов А. З. Война и цветы:  К82 стихи / А. З. Кривцов. – Белгород: Везелица, 1992. – 56 с.</vt:lpstr>
      <vt:lpstr>Ш4Р6 Черкесов В. Н. Камни  Ч48 заговорили: поэтический репортаж / В. Н. Черкесов. – Белгород: изд. дом «В. Шаповалов», 2000. – 24 с.</vt:lpstr>
      <vt:lpstr>Ш4Р6 Лыков П. А. Память о войне /   Л88 П. А. Лыков. – Белгород: Крестьянское дело, 2003. – 24 с.</vt:lpstr>
      <vt:lpstr>Ш4Р6 Остапчук О. Р. Фиалки той   О76    весны: стихи, рассказы / О. Р. Остапчук. – Белгород: Россиянка, 1997. – 200 с.</vt:lpstr>
      <vt:lpstr>Ш4Р6 Олейников В. С. Горькие   О53 осколки: стихи / В. С. Олейников. – Белгород: Везелица, 1993. – 120 с.</vt:lpstr>
      <vt:lpstr>Ш4Р6  Фёдорова М. В. Тихие слова:  Ф33 стихотворения / М. В. Фёдорова. – Белгород: Везелица, 1992. – 120 с.</vt:lpstr>
      <vt:lpstr>Ш4Р6 Яровой Я. Т. Я с тобой, моя  Я 76   Россия: стихи / Я. Т. Яровой. – Белгород: изд. дом «В. Шаповалов», 2000. – 48 с.</vt:lpstr>
      <vt:lpstr>«Вереница книг чудесных» </vt:lpstr>
      <vt:lpstr>Ш4Р6 Барышенский М. М. Горечь   Б26 полыни: стихи / М. М. Барышенский. – Белгород: КОНСТАНТА, 2008. – 432 с.</vt:lpstr>
      <vt:lpstr>Ш4Р6 Маматов Д. А. На острие  М22  судьбы: стихотворения / Д. А. Маматов. – Белгород: изд-во Шаповалова В. М., 1996. – 280 с.</vt:lpstr>
      <vt:lpstr>Ш4Р6 Зуев К. Н. Басни деда Кости из    З93 Болховца / К. Н. Зуев. – Белгород : Белгородская обл. типография, 2011. – 304 с.</vt:lpstr>
      <vt:lpstr>Ш4Р6 Амосов В. Н. По великой    А62   милости твоей / В. Н. Амосов. – Белгород: БелПолиИнформ, 2002. – 108 с.</vt:lpstr>
      <vt:lpstr>Ш4Р6 Бондаренко Ж. Н. Взором к   Б81    небу обращаясь: стихи / Ж. Н. Бондаренко. – Белгород: КОНСТАНТА, 2005. – 107 с.</vt:lpstr>
      <vt:lpstr>Ш4Р6 Чиченкова С. Н. Сколько лет,  Ч72 сколько зим… / С. Н. Чиченкова. – Белгород: КОНСТАНТА, 2006. – 224 с.</vt:lpstr>
      <vt:lpstr>Ш4Р6 Кулижников М. А. Покаяние:   К90  стихи / М. А. Кулижников. – Белгород: Крестьянское дело, 2001ю – 48 с. : ил.</vt:lpstr>
      <vt:lpstr>Ш4Р6 Кобзарь В. П. Светлый август:   К55 лирика / В. П. Кобзарь. – Белгород: КОНСТАНТА, 2008. – 104 с.</vt:lpstr>
      <vt:lpstr>Ш4Р6  Ерошенко В. Я. Сказки / В. Я.  Е76 Ерошенко. – Белгород: Везелица, 1992. – 24 с.</vt:lpstr>
      <vt:lpstr>Ш4Р6 Трищенко С. А. Фальшивые    Т69 лабиринты или Иллюзия отражения / С. А. Трищенко. – Белгород: Графика, 2001. – 302 с.</vt:lpstr>
    </vt:vector>
  </TitlesOfParts>
  <Company>БелГСХА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«Истоки таланта – родная земля» </dc:title>
  <dc:creator>biblio_1</dc:creator>
  <cp:lastModifiedBy>biblio_1</cp:lastModifiedBy>
  <cp:revision>171</cp:revision>
  <dcterms:created xsi:type="dcterms:W3CDTF">2012-10-18T14:06:41Z</dcterms:created>
  <dcterms:modified xsi:type="dcterms:W3CDTF">2013-01-18T15:50:32Z</dcterms:modified>
</cp:coreProperties>
</file>